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04" r:id="rId2"/>
    <p:sldId id="292" r:id="rId3"/>
    <p:sldId id="302" r:id="rId4"/>
    <p:sldId id="293" r:id="rId5"/>
    <p:sldId id="294" r:id="rId6"/>
    <p:sldId id="295" r:id="rId7"/>
    <p:sldId id="300" r:id="rId8"/>
    <p:sldId id="303" r:id="rId9"/>
    <p:sldId id="256" r:id="rId10"/>
    <p:sldId id="301" r:id="rId11"/>
    <p:sldId id="29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6327"/>
  </p:normalViewPr>
  <p:slideViewPr>
    <p:cSldViewPr snapToGrid="0" snapToObjects="1">
      <p:cViewPr varScale="1">
        <p:scale>
          <a:sx n="105" d="100"/>
          <a:sy n="105" d="100"/>
        </p:scale>
        <p:origin x="28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E6DEC-6064-044B-BE9F-BE6D2375B455}" type="datetimeFigureOut">
              <a:rPr lang="en-US" smtClean="0"/>
              <a:t>2/24/21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875647-6658-7D4A-B610-0A8794341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76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67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8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5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12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9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23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70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8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07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75647-6658-7D4A-B610-0A87943413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39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968BE-1674-C84F-9EFA-34B9CD1E3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44632C-03D9-A249-BBB7-294038960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7197E-88A3-4A46-A9EE-84F70E18D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2E5F0-3588-9D4B-BDBE-B5927282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A17A-BA48-B142-91BE-128FC5929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2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882E-D17B-AC45-8610-3409AE8D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EAE9D-3803-0A4B-9338-2AAD6277C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1D80-AA6C-A045-BB39-6B642DDCA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ECE35-6CA3-4F46-8944-9BBA0F7EB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5E66E-FA7A-AE44-8849-3B1227BF5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5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B091A7-CAA1-8A46-9B34-D169E24339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40ADC-36A6-4B4D-B708-6C21D8B0C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3F20E-9E90-204D-B920-CA2880C4C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EBFB0-0960-0A43-B0B3-1CAE753C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1E138-DDA4-474D-8471-121AFBDD8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62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1206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39E52-AF85-9F48-9499-3E719FA2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69"/>
            <a:ext cx="10515600" cy="8580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ABA6D-3567-554E-8FC3-E3C2A42C0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1BA74-5AB4-9247-BA7F-E22C4F35A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89DA5-8662-0F43-ACCD-566914666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A7049-1CA1-C74C-810A-C0BC41450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2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94158-99FF-E64B-98A4-E24AC452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BFC79-0126-B44D-A12D-35D324FA6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AFEE7-D423-DC4C-BC77-4D356B001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624EB-11B9-D04C-99E2-A94503390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7ABCD-B3C2-F34B-9552-F77383EFB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45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51868-7B59-8847-8050-76B722221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92C31-8420-664B-B1AD-4FDBC7479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CEE1E1-6509-2E46-B529-6D7E05AAE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8B5BD-7988-C14F-B2F8-CEC2BB024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51EA6-1DE3-2B4E-90B0-0FB94E0C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EAC6D-5E8F-864C-80C2-0F128CE49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1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9F9B8-D93A-414C-9172-21FD432EB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22B7E-5420-3640-B6FA-4A2E4B9E1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E794B9-3E74-9C44-B50B-F9555AE59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E2BB3-55D1-BB43-9D87-B4BDDCBB68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3D78D2-16D4-3F47-9ADB-C1C2A690A6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ECBCA6-37A8-6347-88E7-F08FAB19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936068-460A-9144-BAC7-A0EFAF576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0A583-AFBE-9E49-AD71-7DF0924F7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8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6CE71-1C33-AF48-BA2F-463566D68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431A14-0985-9440-85F6-3990EC294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F15742-AA42-9F45-BDDE-61F8232BB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C8401-EB80-EA43-A97E-2FB78F3F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2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B06DE-C89D-5747-AFD5-F008A092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E8E81E-8209-BB4D-A290-941873F0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9150EF-7DD5-6844-AE16-5ADF9F216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653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613A-77CF-F74F-B4FB-97D4AA117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333CA-4CB5-1F4B-9992-5702E1000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2D5E7-0D7E-FB4B-A4B8-6C08A86A0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71DC3-96FF-DF4C-B46F-A9C0B0B8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AABB5-8099-4F4C-905A-DD5BC51C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E4BF5-2C8F-F04A-89AD-BAD456948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04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BEC5E-0F7F-2E42-9944-BC87F82BA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8959D8-A003-DB4C-970A-35BADF2C3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5E2E8-01D3-B741-B5C1-FACD9514E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F1593-2EA9-EA4C-8D04-06308F389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1BE27-7677-6446-8266-A3C91C4A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677E1-F6FA-384A-B88A-FB4123E68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96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DFFBD8-C26E-3B49-A2C8-BEA1CE9EC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69"/>
            <a:ext cx="10515600" cy="869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E0C2E-43C7-B446-815D-4ED106C27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56904"/>
            <a:ext cx="10515600" cy="5120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83067-9589-7A49-B1C4-2E7A6C788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0305B-5C48-BB47-A328-E50556EF9D17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A3823-C442-DE4D-8B78-4B413704D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C5BD5-3216-B943-96CB-9C77AF3CF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0C1B1-E322-7549-84B1-E46FBE95D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60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665C3-4189-E24A-B3B6-C8E480CBD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Toward an early warning system for SARS-CoV-2 </a:t>
            </a:r>
            <a:r>
              <a:rPr lang="en-US" b="1" i="1" dirty="0"/>
              <a:t>Variants of Concern</a:t>
            </a:r>
            <a:endParaRPr lang="en-US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C262F-2909-604C-A594-6F1B9FAC05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H. Scheuermann, PhD</a:t>
            </a:r>
          </a:p>
          <a:p>
            <a:r>
              <a:rPr lang="en-US" dirty="0"/>
              <a:t>J. Craig Venter Institute</a:t>
            </a:r>
          </a:p>
          <a:p>
            <a:r>
              <a:rPr lang="en-US" dirty="0"/>
              <a:t>Bacterial and Viral </a:t>
            </a:r>
            <a:r>
              <a:rPr lang="en-US"/>
              <a:t>Bioinformatics Resource Center</a:t>
            </a:r>
          </a:p>
        </p:txBody>
      </p:sp>
    </p:spTree>
    <p:extLst>
      <p:ext uri="{BB962C8B-B14F-4D97-AF65-F5344CB8AC3E}">
        <p14:creationId xmlns:p14="http://schemas.microsoft.com/office/powerpoint/2010/main" val="218432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2A4B5-7206-5C48-BC56-075FD8273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anchor="t">
            <a:normAutofit/>
          </a:bodyPr>
          <a:lstStyle/>
          <a:p>
            <a:r>
              <a:rPr lang="en-US" dirty="0" err="1"/>
              <a:t>VoC</a:t>
            </a:r>
            <a:r>
              <a:rPr lang="en-US" dirty="0"/>
              <a:t> Early Warning System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92744-74FD-694E-90D0-3F67AC5A2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089112" cy="3909599"/>
          </a:xfrm>
        </p:spPr>
        <p:txBody>
          <a:bodyPr>
            <a:normAutofit/>
          </a:bodyPr>
          <a:lstStyle/>
          <a:p>
            <a:pPr fontAlgn="base"/>
            <a:r>
              <a:rPr lang="en-US" sz="1900" dirty="0">
                <a:solidFill>
                  <a:srgbClr val="FFFF00">
                    <a:alpha val="60000"/>
                  </a:srgbClr>
                </a:solidFill>
                <a:highlight>
                  <a:srgbClr val="808080"/>
                </a:highlight>
              </a:rPr>
              <a:t>Yellow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 – Any new missense, frameshift or nonsense mutation that has not been observed previously (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these mutations will be assessed for overlap with sequence features of concern (</a:t>
            </a:r>
            <a:r>
              <a:rPr lang="en-US" sz="1900" i="1" dirty="0" err="1">
                <a:solidFill>
                  <a:schemeClr val="tx1">
                    <a:alpha val="60000"/>
                  </a:schemeClr>
                </a:solidFill>
              </a:rPr>
              <a:t>SFoCs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)* and will be monitored for significant changes in frequency over time)</a:t>
            </a:r>
            <a:endParaRPr lang="en-US" sz="1900" dirty="0">
              <a:solidFill>
                <a:schemeClr val="tx1">
                  <a:alpha val="60000"/>
                </a:schemeClr>
              </a:solidFill>
            </a:endParaRPr>
          </a:p>
          <a:p>
            <a:pPr fontAlgn="base"/>
            <a:r>
              <a:rPr lang="en-US" sz="1900" dirty="0">
                <a:solidFill>
                  <a:srgbClr val="FFC000">
                    <a:alpha val="60000"/>
                  </a:srgbClr>
                </a:solidFill>
                <a:highlight>
                  <a:srgbClr val="808080"/>
                </a:highlight>
              </a:rPr>
              <a:t>Orange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 - Any new missense, frameshift or nonsense mutation that has not been observed previously and overlaps with sequence features of concern (</a:t>
            </a:r>
            <a:r>
              <a:rPr lang="en-US" sz="1900" dirty="0" err="1">
                <a:solidFill>
                  <a:schemeClr val="tx1">
                    <a:alpha val="60000"/>
                  </a:schemeClr>
                </a:solidFill>
              </a:rPr>
              <a:t>SFoCs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)* or has significantly** increase in frequency over two consecutive reporting periods in a defined geographic region or has emerged in two or more independent lineages suggesting convergent evolution</a:t>
            </a:r>
          </a:p>
          <a:p>
            <a:r>
              <a:rPr lang="en-US" sz="1900" dirty="0">
                <a:solidFill>
                  <a:srgbClr val="FF0000">
                    <a:alpha val="60000"/>
                  </a:srgbClr>
                </a:solidFill>
                <a:highlight>
                  <a:srgbClr val="C0C0C0"/>
                </a:highlight>
              </a:rPr>
              <a:t>Red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 - Any new missense, frameshift or nonsense mutation that has significant** increase in prevalence over two or more consecutive reporting periods in two or more non-contiguous geographic regions or has been demonstrated to increase transmissibility, virulence or immune evasion in a validated experimental system</a:t>
            </a:r>
          </a:p>
          <a:p>
            <a:pPr marL="0" indent="0">
              <a:buNone/>
            </a:pP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*</a:t>
            </a:r>
            <a:r>
              <a:rPr lang="en-US" sz="1900" i="1" dirty="0" err="1">
                <a:solidFill>
                  <a:schemeClr val="tx1">
                    <a:alpha val="60000"/>
                  </a:schemeClr>
                </a:solidFill>
              </a:rPr>
              <a:t>SFoCs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 are defined as “regions of interest” (</a:t>
            </a:r>
            <a:r>
              <a:rPr lang="en-US" sz="1900" i="1" dirty="0" err="1">
                <a:solidFill>
                  <a:schemeClr val="tx1">
                    <a:alpha val="60000"/>
                  </a:schemeClr>
                </a:solidFill>
              </a:rPr>
              <a:t>UniProt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), “active sites” (</a:t>
            </a:r>
            <a:r>
              <a:rPr lang="en-US" sz="1900" i="1" dirty="0" err="1">
                <a:solidFill>
                  <a:schemeClr val="tx1">
                    <a:alpha val="60000"/>
                  </a:schemeClr>
                </a:solidFill>
              </a:rPr>
              <a:t>UniProt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), “Ab epitopes” (IEDB) “mutagenesis sites” (</a:t>
            </a:r>
            <a:r>
              <a:rPr lang="en-US" sz="1900" i="1" dirty="0" err="1">
                <a:solidFill>
                  <a:schemeClr val="tx1">
                    <a:alpha val="60000"/>
                  </a:schemeClr>
                </a:solidFill>
              </a:rPr>
              <a:t>UniProt</a:t>
            </a:r>
            <a:r>
              <a:rPr lang="en-US" sz="1900" i="1" dirty="0">
                <a:solidFill>
                  <a:schemeClr val="tx1">
                    <a:alpha val="60000"/>
                  </a:schemeClr>
                </a:solidFill>
              </a:rPr>
              <a:t>), and “LoC markers” (BV-BRC)</a:t>
            </a:r>
            <a:endParaRPr lang="en-US" sz="19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638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E66E145-2C5A-354C-95B8-3A49DC84B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8" y="5777948"/>
            <a:ext cx="2703949" cy="9917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C14E6A-F253-2C4D-87A7-8F9C4A014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2" y="510015"/>
            <a:ext cx="2713308" cy="5694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70733F4-A55C-F14D-9A61-2FC703C70BDA}"/>
              </a:ext>
            </a:extLst>
          </p:cNvPr>
          <p:cNvSpPr txBox="1"/>
          <p:nvPr/>
        </p:nvSpPr>
        <p:spPr>
          <a:xfrm>
            <a:off x="914402" y="1254182"/>
            <a:ext cx="218066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Rick Stevens, PI</a:t>
            </a:r>
          </a:p>
          <a:p>
            <a:r>
              <a:rPr lang="en-US" dirty="0"/>
              <a:t>Thomas Brettin</a:t>
            </a:r>
          </a:p>
          <a:p>
            <a:r>
              <a:rPr lang="en-US" dirty="0"/>
              <a:t>Neal Conrad</a:t>
            </a:r>
          </a:p>
          <a:p>
            <a:r>
              <a:rPr lang="en-US" dirty="0"/>
              <a:t>James Davis</a:t>
            </a:r>
          </a:p>
          <a:p>
            <a:r>
              <a:rPr lang="en-US" dirty="0"/>
              <a:t>Emily Dietrich</a:t>
            </a:r>
          </a:p>
          <a:p>
            <a:r>
              <a:rPr lang="en-US" dirty="0"/>
              <a:t>Marcus Nguyen</a:t>
            </a:r>
          </a:p>
          <a:p>
            <a:r>
              <a:rPr lang="en-US" dirty="0"/>
              <a:t>Daniel Murphy-Olson</a:t>
            </a:r>
          </a:p>
          <a:p>
            <a:r>
              <a:rPr lang="en-US" dirty="0"/>
              <a:t>Robert Olson</a:t>
            </a:r>
          </a:p>
          <a:p>
            <a:r>
              <a:rPr lang="en-US" dirty="0"/>
              <a:t>Ross Overbeek</a:t>
            </a:r>
          </a:p>
          <a:p>
            <a:r>
              <a:rPr lang="en-US" dirty="0"/>
              <a:t>Bruce Parrello</a:t>
            </a:r>
          </a:p>
          <a:p>
            <a:r>
              <a:rPr lang="en-US" dirty="0"/>
              <a:t>Maulik Shukla</a:t>
            </a:r>
          </a:p>
          <a:p>
            <a:r>
              <a:rPr lang="en-US" dirty="0"/>
              <a:t>Chris Thomas</a:t>
            </a:r>
          </a:p>
          <a:p>
            <a:r>
              <a:rPr lang="en-US" dirty="0"/>
              <a:t>Harry Yoo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37AF11-3AC1-FD4E-9C20-BBB2AF81D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100" y="452007"/>
            <a:ext cx="3225800" cy="6223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9B5E3E-E9B0-144C-8498-7F61EB25A7CB}"/>
              </a:ext>
            </a:extLst>
          </p:cNvPr>
          <p:cNvSpPr txBox="1"/>
          <p:nvPr/>
        </p:nvSpPr>
        <p:spPr>
          <a:xfrm>
            <a:off x="4672170" y="1250412"/>
            <a:ext cx="256871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Richard Scheuermann, PI</a:t>
            </a:r>
          </a:p>
          <a:p>
            <a:r>
              <a:rPr lang="en-US" dirty="0"/>
              <a:t>Brian Aevermann</a:t>
            </a:r>
          </a:p>
          <a:p>
            <a:r>
              <a:rPr lang="en-US" dirty="0"/>
              <a:t>James Christensen</a:t>
            </a:r>
          </a:p>
          <a:p>
            <a:r>
              <a:rPr lang="en-US" dirty="0"/>
              <a:t>Jian Lu</a:t>
            </a:r>
          </a:p>
          <a:p>
            <a:r>
              <a:rPr lang="en-US" dirty="0"/>
              <a:t>Anna Niewiadomska</a:t>
            </a:r>
          </a:p>
          <a:p>
            <a:r>
              <a:rPr lang="en-US" dirty="0"/>
              <a:t>Indresh Singh</a:t>
            </a:r>
          </a:p>
          <a:p>
            <a:r>
              <a:rPr lang="en-US" dirty="0"/>
              <a:t>Lucy Stewart</a:t>
            </a:r>
          </a:p>
          <a:p>
            <a:r>
              <a:rPr lang="en-US" dirty="0"/>
              <a:t>Gene Tan</a:t>
            </a:r>
          </a:p>
          <a:p>
            <a:r>
              <a:rPr lang="en-US" dirty="0"/>
              <a:t>Zachary Wallace</a:t>
            </a:r>
          </a:p>
          <a:p>
            <a:r>
              <a:rPr lang="en-US" dirty="0"/>
              <a:t>Yun Zhang</a:t>
            </a:r>
          </a:p>
          <a:p>
            <a:r>
              <a:rPr lang="en-US" dirty="0"/>
              <a:t>Christian Zmasek</a:t>
            </a:r>
          </a:p>
        </p:txBody>
      </p:sp>
      <p:pic>
        <p:nvPicPr>
          <p:cNvPr id="1026" name="Picture 2" descr="http://www.thefig.info/images/837q331ayl.jpg">
            <a:extLst>
              <a:ext uri="{FF2B5EF4-FFF2-40B4-BE49-F238E27FC236}">
                <a16:creationId xmlns:a16="http://schemas.microsoft.com/office/drawing/2014/main" id="{E0DFA465-6EB6-F745-BC3B-BE5C71682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599" y="3766136"/>
            <a:ext cx="1013367" cy="100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University of Virginia Logo | University of Virginia">
            <a:extLst>
              <a:ext uri="{FF2B5EF4-FFF2-40B4-BE49-F238E27FC236}">
                <a16:creationId xmlns:a16="http://schemas.microsoft.com/office/drawing/2014/main" id="{6CEA5899-F59F-0B4D-9A5D-350DAA46DE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5" t="17586" r="11407" b="22509"/>
          <a:stretch/>
        </p:blipFill>
        <p:spPr bwMode="auto">
          <a:xfrm>
            <a:off x="8368736" y="421446"/>
            <a:ext cx="2233003" cy="67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900045-0963-8342-B39A-5DB27AF9B7F0}"/>
              </a:ext>
            </a:extLst>
          </p:cNvPr>
          <p:cNvSpPr txBox="1"/>
          <p:nvPr/>
        </p:nvSpPr>
        <p:spPr>
          <a:xfrm>
            <a:off x="8457084" y="1250411"/>
            <a:ext cx="17638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Clark Cucinell</a:t>
            </a:r>
          </a:p>
          <a:p>
            <a:r>
              <a:rPr lang="en-US" dirty="0"/>
              <a:t>Allan Dickerman</a:t>
            </a:r>
          </a:p>
          <a:p>
            <a:r>
              <a:rPr lang="en-US" dirty="0"/>
              <a:t>Ron Kenyon</a:t>
            </a:r>
          </a:p>
          <a:p>
            <a:r>
              <a:rPr lang="en-US" dirty="0"/>
              <a:t>Chunhong Mao</a:t>
            </a:r>
          </a:p>
          <a:p>
            <a:r>
              <a:rPr lang="en-US" dirty="0"/>
              <a:t>Dustin Machi</a:t>
            </a:r>
          </a:p>
          <a:p>
            <a:r>
              <a:rPr lang="en-US" dirty="0"/>
              <a:t>Andrew Warren</a:t>
            </a:r>
          </a:p>
          <a:p>
            <a:r>
              <a:rPr lang="en-US" dirty="0"/>
              <a:t>Rebecca Wattam</a:t>
            </a:r>
          </a:p>
          <a:p>
            <a:r>
              <a:rPr lang="en-US" dirty="0"/>
              <a:t>Dawen Xie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1F7826-522D-3E45-B11C-6A2D696CEA11}"/>
              </a:ext>
            </a:extLst>
          </p:cNvPr>
          <p:cNvSpPr txBox="1"/>
          <p:nvPr/>
        </p:nvSpPr>
        <p:spPr>
          <a:xfrm>
            <a:off x="9483935" y="3806240"/>
            <a:ext cx="1891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Fellowship for Interpretation of Genomes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438F7E-02FB-6A4B-9702-4C743A9D794D}"/>
              </a:ext>
            </a:extLst>
          </p:cNvPr>
          <p:cNvSpPr txBox="1"/>
          <p:nvPr/>
        </p:nvSpPr>
        <p:spPr>
          <a:xfrm>
            <a:off x="8457083" y="4790975"/>
            <a:ext cx="20068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Veronika Vonstein</a:t>
            </a:r>
          </a:p>
          <a:p>
            <a:r>
              <a:rPr lang="en-US" dirty="0"/>
              <a:t>Philippe Chlenski</a:t>
            </a:r>
          </a:p>
          <a:p>
            <a:r>
              <a:rPr lang="en-US" dirty="0"/>
              <a:t>Irina Goltsman</a:t>
            </a:r>
          </a:p>
          <a:p>
            <a:r>
              <a:rPr lang="en-US" dirty="0"/>
              <a:t>Gordon Pusch</a:t>
            </a:r>
          </a:p>
          <a:p>
            <a:r>
              <a:rPr lang="en-US" dirty="0"/>
              <a:t>Margo VanOeffelen</a:t>
            </a:r>
          </a:p>
        </p:txBody>
      </p:sp>
    </p:spTree>
    <p:extLst>
      <p:ext uri="{BB962C8B-B14F-4D97-AF65-F5344CB8AC3E}">
        <p14:creationId xmlns:p14="http://schemas.microsoft.com/office/powerpoint/2010/main" val="245773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BV-BRC Virus Pathogen Resource (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ViPR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Comprehensive, integrated database in support of human virus research and surveillance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Free and open access with no restrictions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Focus on data curation, aggregation, integration, and novel data generation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Suite of analysis and visualization microservices using high performance computing (ANL)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Personal workbench areas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~1500 usage sessions/week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Cited in &gt;1300 scientific publications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564BEF4-4CD7-7C4A-9EFE-6B8EE78B41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5028" y="816860"/>
            <a:ext cx="5572564" cy="522427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70CB488-AF86-5E4C-84BC-EF811E88679F}"/>
              </a:ext>
            </a:extLst>
          </p:cNvPr>
          <p:cNvSpPr txBox="1"/>
          <p:nvPr/>
        </p:nvSpPr>
        <p:spPr>
          <a:xfrm>
            <a:off x="8993929" y="927698"/>
            <a:ext cx="2280474" cy="40011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www.viprbrc.org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285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SARS-CoV-2 Featured Virus Portal (FEB2020)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Easy access to all SARS-CoV-2 and other coronavirus genome and protein sequence data, protein structure data, immune epitope data, host response data, protein ortholog predictions, etc.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Customized analysis and visualization tools and services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chemeClr val="tx1">
                    <a:alpha val="60000"/>
                  </a:schemeClr>
                </a:solidFill>
              </a:rPr>
              <a:t>Linkouts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 to other resources, including reagents at BEI, epi data at </a:t>
            </a:r>
            <a:r>
              <a:rPr lang="en-US" sz="1900" dirty="0" err="1">
                <a:solidFill>
                  <a:schemeClr val="tx1">
                    <a:alpha val="60000"/>
                  </a:schemeClr>
                </a:solidFill>
              </a:rPr>
              <a:t>Nextstrain</a:t>
            </a:r>
            <a:r>
              <a:rPr lang="en-US" sz="1900" dirty="0">
                <a:solidFill>
                  <a:schemeClr val="tx1">
                    <a:alpha val="60000"/>
                  </a:schemeClr>
                </a:solidFill>
              </a:rPr>
              <a:t>, etc.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26" name="Picture 2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270D0B5-5E1F-594A-9AE8-321D9C17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028" y="1973168"/>
            <a:ext cx="5572564" cy="291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VIGOR4: CoV-2 ORF and Mature Peptide Annotation (APR2020)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Prediction of ribosomal slippage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Orf1a and Orf1ab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Prediction of polyprotein cleavage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Orf1a =&gt; nsp1 – 11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tx1">
                    <a:alpha val="60000"/>
                  </a:schemeClr>
                </a:solidFill>
              </a:rPr>
              <a:t>Orfab</a:t>
            </a: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 =&gt; nsp1 - 16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28 protein ORFs &amp; mature peptides for every full-length genome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Consistent annotations in </a:t>
            </a:r>
            <a:r>
              <a:rPr lang="en-US" sz="1700" dirty="0" err="1">
                <a:solidFill>
                  <a:schemeClr val="tx1">
                    <a:alpha val="60000"/>
                  </a:schemeClr>
                </a:solidFill>
              </a:rPr>
              <a:t>ViPR</a:t>
            </a: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 DB – &gt;1.3 million protein sequences (FEB2021)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Consistent annotation of user provided sequences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D71D12-D842-FD46-BD5B-60D888A43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028" y="740238"/>
            <a:ext cx="5572564" cy="537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894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SARS-CoV-2 Genome Assembly and Annotation (JUN2020)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3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Web-based SARS-CoV-2 genome assembly &amp; annotation service (ANL)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Upload FASTQ files or use SRA accessions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Reference-based assembly using:</a:t>
            </a:r>
          </a:p>
          <a:p>
            <a:pPr marL="742950" lvl="1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CDC-Illumina workflows</a:t>
            </a:r>
          </a:p>
          <a:p>
            <a:pPr marL="742950" lvl="1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CDC-Nanopore workflows</a:t>
            </a:r>
          </a:p>
          <a:p>
            <a:pPr marL="742950" lvl="1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ARTIC-Nanopore workflows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Genome annotation using VIGOR4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Summary report</a:t>
            </a:r>
          </a:p>
          <a:p>
            <a:pPr marL="285750" indent="-228600">
              <a:lnSpc>
                <a:spcPct val="9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60000"/>
                  </a:schemeClr>
                </a:solidFill>
              </a:rPr>
              <a:t>Download files in various formats for submission or use by other tools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104" name="Picture 10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F2FA47-AC13-0E4B-8A8D-9F87637E0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028" y="782033"/>
            <a:ext cx="5572564" cy="529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37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400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Coronaviridae</a:t>
            </a:r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protein ortholog groups (coming soon)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Collection of all protein orthologs across all human and animal coronaviruses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Analyze taxonomic distribution and and distinct domain architectures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Consistent naming of protein orthologs across </a:t>
            </a:r>
            <a:r>
              <a:rPr lang="en-US" sz="2000" i="1" dirty="0" err="1">
                <a:solidFill>
                  <a:schemeClr val="tx1">
                    <a:alpha val="60000"/>
                  </a:schemeClr>
                </a:solidFill>
              </a:rPr>
              <a:t>Coronaviridae</a:t>
            </a:r>
            <a:r>
              <a:rPr lang="en-US" sz="2000" i="1" dirty="0">
                <a:solidFill>
                  <a:schemeClr val="tx1">
                    <a:alpha val="6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family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8A657E-22BC-9F4E-AAF9-E06EEA8B4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5167" y="1483683"/>
            <a:ext cx="6542202" cy="414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5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091D8F-EFEB-AC4B-A004-4EC8AD2C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Detection and tracking system for Variants of Concern (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VoC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 (FEB2021)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4D32601-8D6B-854B-9651-C6C3C5A9A755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Collect and curate information about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VoCs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and LoCs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Track sequences with already defined defined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VoCs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and LoCs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Assess newly emerging variants to predict their affects on important virus characteristics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1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D2A48F5-D4EF-9F42-88BD-04441508F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892" y="973015"/>
            <a:ext cx="6179268" cy="495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01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CC285-CC3F-0A4F-AD7F-90D077DE4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Banner on </a:t>
            </a:r>
            <a:r>
              <a:rPr lang="en-US" dirty="0" err="1"/>
              <a:t>ViPR</a:t>
            </a:r>
            <a:r>
              <a:rPr lang="en-US" dirty="0"/>
              <a:t> home page</a:t>
            </a:r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84B2BC01-34FD-6B47-84BE-366DAA2E5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3598" y="1402994"/>
            <a:ext cx="10144804" cy="483243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A3C7C7-1B43-544F-AEF7-541D9CB64C10}"/>
              </a:ext>
            </a:extLst>
          </p:cNvPr>
          <p:cNvSpPr txBox="1"/>
          <p:nvPr/>
        </p:nvSpPr>
        <p:spPr>
          <a:xfrm>
            <a:off x="6214153" y="1915250"/>
            <a:ext cx="2280474" cy="40011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www.viprbrc.org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040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ED08A1D-4632-47AB-8832-C17BA0086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8D098A-7FFD-DF4A-991D-7403AAB5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62399"/>
            <a:ext cx="4357499" cy="149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Planned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VoC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enhancements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075437B-93A1-4A73-812B-C5030CC2F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8505BE-2298-4E13-A7FB-2D05006D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6751C2C2-B295-4CDA-9112-A35D684DC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64C2011-8AEB-6249-A981-987CB462A631}"/>
              </a:ext>
            </a:extLst>
          </p:cNvPr>
          <p:cNvSpPr txBox="1"/>
          <p:nvPr/>
        </p:nvSpPr>
        <p:spPr>
          <a:xfrm>
            <a:off x="1251678" y="2286000"/>
            <a:ext cx="4363595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Genome browser tracks with experimental data, e.g., Bloom’s mutagenesis/Ab binding data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Structure viewer with sequence feature highlighting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Phylogenetic tree viewer with variant tracking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Track more lineages as they arise</a:t>
            </a:r>
          </a:p>
          <a:p>
            <a:pPr marL="285750" indent="-2286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Implementation of an early warning system to identify novel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VoCs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6" name="JMOLVideo" descr="JMOLVideo">
            <a:hlinkClick r:id="" action="ppaction://media"/>
            <a:extLst>
              <a:ext uri="{FF2B5EF4-FFF2-40B4-BE49-F238E27FC236}">
                <a16:creationId xmlns:a16="http://schemas.microsoft.com/office/drawing/2014/main" id="{D0EECDD9-220E-F449-B5BC-A1663BEF6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5779" y="643469"/>
            <a:ext cx="5571062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1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699</Words>
  <Application>Microsoft Macintosh PowerPoint</Application>
  <PresentationFormat>Widescreen</PresentationFormat>
  <Paragraphs>108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Toward an early warning system for SARS-CoV-2 Variants of Concern</vt:lpstr>
      <vt:lpstr>BV-BRC Virus Pathogen Resource (ViPR)</vt:lpstr>
      <vt:lpstr>SARS-CoV-2 Featured Virus Portal (FEB2020)</vt:lpstr>
      <vt:lpstr>VIGOR4: CoV-2 ORF and Mature Peptide Annotation (APR2020)</vt:lpstr>
      <vt:lpstr>SARS-CoV-2 Genome Assembly and Annotation (JUN2020)</vt:lpstr>
      <vt:lpstr>Coronaviridae protein ortholog groups (coming soon)</vt:lpstr>
      <vt:lpstr>Detection and tracking system for Variants of Concern (VoC) (FEB2021)</vt:lpstr>
      <vt:lpstr>Banner on ViPR home page</vt:lpstr>
      <vt:lpstr>Planned VoC enhancements</vt:lpstr>
      <vt:lpstr>VoC Early Warning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BV-BRC Virus Pathogen Resource (ViPR)</dc:title>
  <dc:creator>Scheuermann, Richard</dc:creator>
  <cp:lastModifiedBy>Scheuermann, Richard</cp:lastModifiedBy>
  <cp:revision>10</cp:revision>
  <dcterms:created xsi:type="dcterms:W3CDTF">2021-02-23T01:06:12Z</dcterms:created>
  <dcterms:modified xsi:type="dcterms:W3CDTF">2021-02-24T14:52:12Z</dcterms:modified>
</cp:coreProperties>
</file>

<file path=docProps/thumbnail.jpeg>
</file>